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8" r:id="rId3"/>
    <p:sldId id="257" r:id="rId4"/>
    <p:sldId id="266" r:id="rId5"/>
    <p:sldId id="267" r:id="rId6"/>
    <p:sldId id="258" r:id="rId7"/>
    <p:sldId id="259" r:id="rId8"/>
    <p:sldId id="269" r:id="rId9"/>
    <p:sldId id="270" r:id="rId10"/>
    <p:sldId id="271" r:id="rId11"/>
    <p:sldId id="260" r:id="rId12"/>
    <p:sldId id="261" r:id="rId13"/>
    <p:sldId id="272" r:id="rId14"/>
    <p:sldId id="262" r:id="rId15"/>
    <p:sldId id="263" r:id="rId16"/>
    <p:sldId id="264" r:id="rId17"/>
    <p:sldId id="265" r:id="rId18"/>
    <p:sldId id="273" r:id="rId19"/>
    <p:sldId id="279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0000D4"/>
    <a:srgbClr val="000066"/>
    <a:srgbClr val="800000"/>
    <a:srgbClr val="C13503"/>
    <a:srgbClr val="1C9056"/>
    <a:srgbClr val="38492D"/>
    <a:srgbClr val="CCCC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4500" autoAdjust="0"/>
  </p:normalViewPr>
  <p:slideViewPr>
    <p:cSldViewPr>
      <p:cViewPr varScale="1">
        <p:scale>
          <a:sx n="65" d="100"/>
          <a:sy n="65" d="100"/>
        </p:scale>
        <p:origin x="-2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49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1AE72C-7DE3-45AE-82E1-4042E7E0FB38}" type="datetime1">
              <a:rPr lang="ru-RU"/>
              <a:pPr/>
              <a:t>26.09.2010</a:t>
            </a:fld>
            <a:endParaRPr lang="ru-RU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357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ru-RU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1C60C0-1198-408C-8334-05C391BC0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DBEA45-2226-40C5-9974-6783D6196161}" type="datetime1">
              <a:rPr lang="ru-RU"/>
              <a:pPr/>
              <a:t>26.09.2010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10AF7A-F726-477A-9434-B2991D5A7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5FFA634-F36C-47F9-9760-A109A130BEF5}" type="datetime1">
              <a:rPr lang="ru-RU"/>
              <a:pPr/>
              <a:t>26.09.2010</a:t>
            </a:fld>
            <a:endParaRPr lang="ru-RU"/>
          </a:p>
        </p:txBody>
      </p:sp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794E6-CAE9-4152-AC6F-2256D8BED48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2DD2C05-BAC0-4A45-99EF-7D685D42F6F4}" type="datetime1">
              <a:rPr lang="ru-RU"/>
              <a:pPr/>
              <a:t>26.09.2010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86200"/>
            <a:ext cx="8610600" cy="9985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953000"/>
            <a:ext cx="861060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F86119-15C7-4BA6-89F8-BAE5EF1019D5}" type="datetime1">
              <a:rPr lang="ru-RU"/>
              <a:pPr/>
              <a:t>26.09.2010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"Физика-Первое Сентября" № 23/2010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721AF-9F4D-47D4-95ED-42703A3E6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24090-15FF-439D-BBE4-A8FFCE5F8599}" type="datetime1">
              <a:rPr lang="ru-RU"/>
              <a:pPr/>
              <a:t>26.09.2010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"Физика-Первое Сентября" № 23/2010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F36CA-1AF0-4B69-9DD6-697C89894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3BA43-D6C5-4E96-8591-ED6BD32920CA}" type="datetime1">
              <a:rPr lang="ru-RU"/>
              <a:pPr/>
              <a:t>26.09.2010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"Физика-Первое Сентября" № 23/2010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F5721-40C9-4789-9099-CC06A6661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BD014-69F8-4B7B-A6F0-91EF779C2E93}" type="datetime1">
              <a:rPr lang="ru-RU"/>
              <a:pPr/>
              <a:t>26.09.2010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"Физика-Первое Сентября" № 23/2010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E4C33-B7E5-4920-AF89-F5BFAE69F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35035-528D-4909-848B-BEB963488BD8}" type="datetime1">
              <a:rPr lang="ru-RU"/>
              <a:pPr/>
              <a:t>26.09.2010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"Физика-Первое Сентября" № 23/2010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8A41-4E28-4718-9A02-FD2A6C873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E2C4D-FFBF-43F4-B099-59B3DCCA249C}" type="datetime1">
              <a:rPr lang="ru-RU"/>
              <a:pPr/>
              <a:t>26.09.2010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"Физика-Первое Сентября" № 23/2010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BA3C-5E35-4FD2-9E0F-0CB3E2240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C7F8A-BB44-404B-B50B-379F539FCE36}" type="datetime1">
              <a:rPr lang="ru-RU"/>
              <a:pPr/>
              <a:t>26.09.2010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"Физика-Первое Сентября" № 23/2010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3B1DF-29D4-4DCB-A95E-1008CD78D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7AAF8-B84D-449B-B420-D8C04A52F920}" type="datetime1">
              <a:rPr lang="ru-RU"/>
              <a:pPr/>
              <a:t>26.09.2010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"Физика-Первое Сентября" № 23/2010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C0908-0B6F-4D9B-82BA-66D612657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E5274-BB5A-47AD-8525-0893FEB0973D}" type="datetime1">
              <a:rPr lang="ru-RU"/>
              <a:pPr/>
              <a:t>26.09.2010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"Физика-Первое Сентября" № 23/2010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D1EEC-6E56-4C1B-80B1-71F35F4D9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4334C-3E5B-4BE0-BBFC-FE1A72CF8E84}" type="datetime1">
              <a:rPr lang="ru-RU"/>
              <a:pPr/>
              <a:t>26.09.2010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"Физика-Первое Сентября" № 23/2010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90198-AD02-403C-94A6-22D6B6D66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C722C-8A6E-48ED-84D4-902819D0D621}" type="datetime1">
              <a:rPr lang="ru-RU"/>
              <a:pPr/>
              <a:t>26.09.2010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"Физика-Первое Сентября" № 23/2010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7245F-8093-44EA-BE49-C52931BF8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3BBA700-6DDD-45C0-9976-F76769498C30}" type="datetime1">
              <a:rPr lang="ru-RU"/>
              <a:pPr/>
              <a:t>26.09.2010</a:t>
            </a:fld>
            <a:endParaRPr lang="ru-RU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165850"/>
            <a:ext cx="51133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r>
              <a:rPr lang="ru-RU"/>
              <a:t>"Физика-Первое Сентября" № 23/2010</a:t>
            </a:r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DB770A-3DE2-4FA6-BAAB-D80B1E139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Испарение и конденсация</a:t>
            </a:r>
            <a:endParaRPr lang="nl-NL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Учитель физики Лимонова Светлана Анатольевна</a:t>
            </a:r>
          </a:p>
          <a:p>
            <a:pPr eaLnBrk="1" hangingPunct="1"/>
            <a:r>
              <a:rPr lang="ru-RU" sz="2400" smtClean="0"/>
              <a:t>МОУ Сосновская СОШ</a:t>
            </a:r>
            <a:endParaRPr lang="nl-NL" sz="240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0C3B73-4905-4C7B-A8EF-6AAD18ABBDC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      Испарение и конденсация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Испарение – это явление превращения жидкости в пар, происходящее с её поверхности.</a:t>
            </a:r>
          </a:p>
          <a:p>
            <a:pPr eaLnBrk="1" hangingPunct="1"/>
            <a:r>
              <a:rPr lang="ru-RU" smtClean="0"/>
              <a:t>Конденсация – это явление превращения пара в жидкость.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62F87A-02D6-46BF-869C-374538997574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         4 страница  «Опыт! Опыт!»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002060"/>
                </a:solidFill>
              </a:rPr>
              <a:t>    Предположения выдвигайте: от чего зависит скорость испарения? Экспериментально подтверждайте, чтоб не было сомнения!</a:t>
            </a:r>
          </a:p>
        </p:txBody>
      </p:sp>
      <p:pic>
        <p:nvPicPr>
          <p:cNvPr id="26627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1714500"/>
            <a:ext cx="30861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974144-AD8C-496B-BB08-4F47AB6DE5B6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                Вопросы, вопросы!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Когда быстрее высохнет белье: в холодную или в жаркую погоду?</a:t>
            </a:r>
          </a:p>
          <a:p>
            <a:pPr eaLnBrk="1" hangingPunct="1"/>
            <a:r>
              <a:rPr lang="ru-RU" sz="2800" smtClean="0"/>
              <a:t>Где быстрее высохнет вода: в луже или в ведре?</a:t>
            </a:r>
          </a:p>
          <a:p>
            <a:pPr eaLnBrk="1" hangingPunct="1"/>
            <a:r>
              <a:rPr lang="ru-RU" sz="2800" smtClean="0"/>
              <a:t>Что испаряется быстрее: подсолнечное масло или спирт?</a:t>
            </a:r>
          </a:p>
          <a:p>
            <a:pPr eaLnBrk="1" hangingPunct="1"/>
            <a:r>
              <a:rPr lang="ru-RU" sz="2800" smtClean="0"/>
              <a:t>Когда быстрее высохнет скошенная трава: в ветреную или безветренную погоду?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C324D8-7B9F-4567-BF1E-355AE86DD3F6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Скорость испарения жидкости зависит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 температуры; </a:t>
            </a:r>
          </a:p>
          <a:p>
            <a:pPr eaLnBrk="1" hangingPunct="1"/>
            <a:r>
              <a:rPr lang="ru-RU" smtClean="0"/>
              <a:t>от площади поверхности жидкости;</a:t>
            </a:r>
          </a:p>
          <a:p>
            <a:pPr eaLnBrk="1" hangingPunct="1"/>
            <a:r>
              <a:rPr lang="ru-RU" smtClean="0"/>
              <a:t>от рода жидкости;</a:t>
            </a:r>
          </a:p>
          <a:p>
            <a:pPr eaLnBrk="1" hangingPunct="1"/>
            <a:r>
              <a:rPr lang="ru-RU" smtClean="0"/>
              <a:t>от скорости ветра над жидкостью. 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056FF8-6042-4C14-9A66-2B660ECA8E8F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             Эксперимент № 1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Капните на две стеклянные пластинки по капле спирта, поместите одну из них над включённой электроплиткой. </a:t>
            </a:r>
          </a:p>
          <a:p>
            <a:pPr eaLnBrk="1" hangingPunct="1"/>
            <a:r>
              <a:rPr lang="ru-RU" sz="2800" smtClean="0"/>
              <a:t>Пронаблюдайте за их испарением. С какой пластинки быстрее испарилась капля спирта? </a:t>
            </a:r>
          </a:p>
          <a:p>
            <a:pPr eaLnBrk="1" hangingPunct="1"/>
            <a:r>
              <a:rPr lang="ru-RU" sz="2800" smtClean="0"/>
              <a:t>Сделайте вывод о зависимости скорости испарения от температуры и объясните его с помощью молекулярно-кинетической теории.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405D57-4AF0-4956-AC06-25EE60436F47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</a:t>
            </a:r>
            <a:r>
              <a:rPr lang="ru-RU" sz="3200" smtClean="0"/>
              <a:t>Эксперимент № 2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Капните на стеклянную пластинку каплю спирта и, наклоняя пластинку в разные стороны, добейтесь, чтобы капля растеклась по стеклу как можно больше. Рядом нанесите ещё одну каплю спирта. Пронаблюдайте за их испарением. Какая капля испарилась быстрее? Сделайте вывод о зависимости скорости испарения жидкости от размеров её поверхности. Чем объясняется такая зависимость?   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AF4F79-166F-43E1-940E-D82A89327955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</a:t>
            </a:r>
            <a:r>
              <a:rPr lang="ru-RU" sz="3200" smtClean="0"/>
              <a:t>Эксперимент № 3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Возьмите стеклянную пластинку и капните в разные её места по одной капле подсолнечного масла, воды и спирта. Проследите, какая из капель испарится первой, какая второй и какая останется на стекле довольно долго. Как можно объяснить результаты опыта на основе знаний о силах молекулярного взаимодействия?   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F855E0-7C4F-4D09-BF83-B47E9E88F7D8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</a:t>
            </a:r>
            <a:r>
              <a:rPr lang="ru-RU" sz="3200" smtClean="0"/>
              <a:t>Эксперимент № 4 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На две стеклянные пластинки капните по капле спирта. Над одной из пластинок помашите листком бумаги так, чтобы ветер от него не попадал на другую. С какой пластинки капля испарится быстрее? Сделайте вывод из своего опыта и объясните его. 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34B138-8F6C-4E86-963F-5226F17444C6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           Страница «Порешаем!»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algn="ctr" eaLnBrk="1" hangingPunct="1"/>
            <a:endParaRPr lang="ru-RU" sz="28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002060"/>
                </a:solidFill>
              </a:rPr>
              <a:t>   Свои знания проверь и учителя уверь,                               Что силён решить задачи: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002060"/>
                </a:solidFill>
              </a:rPr>
              <a:t>                        как обычно иль иначе.</a:t>
            </a:r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CCAFF3-CDCA-4FDE-B832-C83C68F5CB46}" type="slidenum">
              <a:rPr lang="ru-RU" smtClean="0"/>
              <a:pPr/>
              <a:t>18</a:t>
            </a:fld>
            <a:endParaRPr lang="ru-RU" smtClean="0"/>
          </a:p>
        </p:txBody>
      </p:sp>
      <p:pic>
        <p:nvPicPr>
          <p:cNvPr id="33796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1714500"/>
            <a:ext cx="31337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Решение качественных задач (мозайка)</a:t>
            </a:r>
          </a:p>
        </p:txBody>
      </p:sp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326E77-7A0F-4730-A6EE-B93F49ECF0D4}" type="slidenum">
              <a:rPr lang="ru-RU" smtClean="0"/>
              <a:pPr/>
              <a:t>19</a:t>
            </a:fld>
            <a:endParaRPr lang="ru-RU" smtClean="0"/>
          </a:p>
        </p:txBody>
      </p:sp>
      <p:pic>
        <p:nvPicPr>
          <p:cNvPr id="34819" name="Picture 9" descr="032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2214563"/>
            <a:ext cx="4762500" cy="3571875"/>
          </a:xfrm>
        </p:spPr>
      </p:pic>
      <p:pic>
        <p:nvPicPr>
          <p:cNvPr id="17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572000"/>
            <a:ext cx="12192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357563"/>
            <a:ext cx="12192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14563"/>
            <a:ext cx="12192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572000"/>
            <a:ext cx="12192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12192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14563"/>
            <a:ext cx="12192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572000"/>
            <a:ext cx="12192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429000"/>
            <a:ext cx="12192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214563"/>
            <a:ext cx="12192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4572000"/>
            <a:ext cx="12192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3357563"/>
            <a:ext cx="12192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214563"/>
            <a:ext cx="12192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571875"/>
            <a:ext cx="8610600" cy="242887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2060"/>
                </a:solidFill>
              </a:rPr>
              <a:t>Науку всё глубже постигнуть стремись,</a:t>
            </a:r>
            <a:br>
              <a:rPr lang="ru-RU" sz="2800" smtClean="0">
                <a:solidFill>
                  <a:srgbClr val="002060"/>
                </a:solidFill>
              </a:rPr>
            </a:br>
            <a:r>
              <a:rPr lang="ru-RU" sz="2800" smtClean="0">
                <a:solidFill>
                  <a:srgbClr val="002060"/>
                </a:solidFill>
              </a:rPr>
              <a:t>Познанием вечного жаждой томись.</a:t>
            </a:r>
            <a:br>
              <a:rPr lang="ru-RU" sz="2800" smtClean="0">
                <a:solidFill>
                  <a:srgbClr val="002060"/>
                </a:solidFill>
              </a:rPr>
            </a:br>
            <a:r>
              <a:rPr lang="ru-RU" sz="2800" smtClean="0">
                <a:solidFill>
                  <a:srgbClr val="002060"/>
                </a:solidFill>
              </a:rPr>
              <a:t>Лишь первых познаний блеснёт тебе свет,</a:t>
            </a:r>
            <a:br>
              <a:rPr lang="ru-RU" sz="2800" smtClean="0">
                <a:solidFill>
                  <a:srgbClr val="002060"/>
                </a:solidFill>
              </a:rPr>
            </a:br>
            <a:r>
              <a:rPr lang="ru-RU" sz="2800" smtClean="0">
                <a:solidFill>
                  <a:srgbClr val="002060"/>
                </a:solidFill>
              </a:rPr>
              <a:t>Узнаешь: предела для знания нет!  </a:t>
            </a:r>
          </a:p>
        </p:txBody>
      </p:sp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B14816-1937-45D3-A497-6EAA766B4590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Страница «Доверяй, но проверяй!»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z="28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002060"/>
                </a:solidFill>
              </a:rPr>
              <a:t>    Сейчас проверочную проведём, пробелы в знаниях найдём!  Если никудышный ты рыбак, тяни рыбёшку ты на «трёшку». Если лучший ты рыбак, тогда тяни на «четвертак».  Ну, а если   ты мастак, тогда тяни на «пятак»!</a:t>
            </a:r>
          </a:p>
          <a:p>
            <a:pPr eaLnBrk="1" hangingPunct="1"/>
            <a:endParaRPr lang="ru-RU" sz="2400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74399C-8E85-49B5-8BB4-371E79E8501B}" type="slidenum">
              <a:rPr lang="ru-RU" smtClean="0"/>
              <a:pPr/>
              <a:t>20</a:t>
            </a:fld>
            <a:endParaRPr lang="ru-RU" smtClean="0"/>
          </a:p>
        </p:txBody>
      </p:sp>
      <p:pic>
        <p:nvPicPr>
          <p:cNvPr id="3584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7688" y="1500188"/>
            <a:ext cx="3048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                    Рефлексия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1. Какова была цель нашего урока?</a:t>
            </a:r>
          </a:p>
          <a:p>
            <a:pPr eaLnBrk="1" hangingPunct="1"/>
            <a:r>
              <a:rPr lang="ru-RU" sz="2800" smtClean="0"/>
              <a:t>2. Что такое испарение?</a:t>
            </a:r>
          </a:p>
          <a:p>
            <a:pPr eaLnBrk="1" hangingPunct="1"/>
            <a:r>
              <a:rPr lang="ru-RU" sz="2800" smtClean="0"/>
              <a:t>3. Что такое конденсация?</a:t>
            </a:r>
          </a:p>
          <a:p>
            <a:pPr eaLnBrk="1" hangingPunct="1"/>
            <a:r>
              <a:rPr lang="ru-RU" sz="2800" smtClean="0"/>
              <a:t>4. От чего зависит  скорость испарения жидкости?</a:t>
            </a:r>
          </a:p>
          <a:p>
            <a:pPr eaLnBrk="1" hangingPunct="1"/>
            <a:r>
              <a:rPr lang="ru-RU" sz="2800" smtClean="0"/>
              <a:t>5. Были ли затруднения? В чём?</a:t>
            </a:r>
          </a:p>
          <a:p>
            <a:pPr eaLnBrk="1" hangingPunct="1"/>
            <a:r>
              <a:rPr lang="ru-RU" sz="2800" smtClean="0"/>
              <a:t>6. Обращался ли за помощью?</a:t>
            </a:r>
          </a:p>
          <a:p>
            <a:pPr eaLnBrk="1" hangingPunct="1"/>
            <a:r>
              <a:rPr lang="ru-RU" sz="2800" smtClean="0"/>
              <a:t>7. Помогал ли другим?</a:t>
            </a:r>
          </a:p>
          <a:p>
            <a:pPr eaLnBrk="1" hangingPunct="1"/>
            <a:r>
              <a:rPr lang="ru-RU" sz="2800" smtClean="0"/>
              <a:t>8. Доволен ли своей работой на уроке?</a:t>
            </a:r>
          </a:p>
          <a:p>
            <a:pPr eaLnBrk="1" hangingPunct="1"/>
            <a:endParaRPr lang="ru-RU" sz="2800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0DD0AB-2FAD-4726-B346-C34508CAB018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1. Параграф № 40.</a:t>
            </a:r>
          </a:p>
          <a:p>
            <a:pPr eaLnBrk="1" hangingPunct="1"/>
            <a:r>
              <a:rPr lang="ru-RU" sz="2800" smtClean="0"/>
              <a:t>2. Первой группе № 167,170; </a:t>
            </a:r>
          </a:p>
          <a:p>
            <a:pPr eaLnBrk="1" hangingPunct="1"/>
            <a:r>
              <a:rPr lang="ru-RU" sz="2800" smtClean="0"/>
              <a:t>    второй группе № 168, 171.</a:t>
            </a:r>
          </a:p>
          <a:p>
            <a:pPr eaLnBrk="1" hangingPunct="1"/>
            <a:r>
              <a:rPr lang="ru-RU" sz="2800" smtClean="0"/>
              <a:t>3. Доклад «Практическое использование процесса испарения в быту и технике» (по  желанию).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99D47-B302-41C7-9C50-0B2D05273E52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3891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9108BD-193E-4F23-B640-2E33E050579B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2066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5142" y="1991023"/>
            <a:ext cx="606205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Страница  «Поэтом можешь ты не быть, но физику узнать обязан!»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73038" y="1730375"/>
            <a:ext cx="8610600" cy="429101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algn="ctr" eaLnBrk="1" hangingPunct="1"/>
            <a:endParaRPr lang="ru-RU" sz="280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002060"/>
                </a:solidFill>
              </a:rPr>
              <a:t>    Сейчас Татьяна всем нам стих прочтёт.              А вы, ребята, догадайтесь,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002060"/>
                </a:solidFill>
              </a:rPr>
              <a:t>                             о чём в нём речь пойдёт?</a:t>
            </a:r>
          </a:p>
        </p:txBody>
      </p:sp>
      <p:pic>
        <p:nvPicPr>
          <p:cNvPr id="18435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714500"/>
            <a:ext cx="271462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411FBF-D5FB-486E-96C1-FADF95D9D530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Тема урока: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2967335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Испарение и конденсация</a:t>
            </a:r>
          </a:p>
        </p:txBody>
      </p:sp>
      <p:sp>
        <p:nvSpPr>
          <p:cNvPr id="1945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412F0C-C76F-45F2-ACC1-C27BFB35F78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Цель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Объяснить явления испарения и конденсации с физической точки зрения.</a:t>
            </a:r>
          </a:p>
          <a:p>
            <a:pPr eaLnBrk="1" hangingPunct="1"/>
            <a:r>
              <a:rPr lang="ru-RU" sz="2800" smtClean="0"/>
              <a:t>Выяснить экспериментальным путём, от каких факторов зависит скорость испарения жидкости.</a:t>
            </a:r>
          </a:p>
          <a:p>
            <a:pPr eaLnBrk="1" hangingPunct="1"/>
            <a:r>
              <a:rPr lang="ru-RU" sz="2800" smtClean="0"/>
              <a:t>Применять свои знания в новой ситуации, опираясь на свой жизненный опыт.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31455D-4BEA-44C6-9394-A51331659C91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3200" smtClean="0"/>
              <a:t>       </a:t>
            </a:r>
            <a:r>
              <a:rPr lang="ru-RU" sz="2800" smtClean="0"/>
              <a:t>2 страница «Ты мне, я тебе»</a:t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228600" y="1643063"/>
            <a:ext cx="8610600" cy="5000625"/>
          </a:xfrm>
        </p:spPr>
        <p:txBody>
          <a:bodyPr/>
          <a:lstStyle/>
          <a:p>
            <a:pPr algn="ctr" eaLnBrk="1" hangingPunct="1"/>
            <a:endParaRPr lang="ru-RU" smtClean="0">
              <a:solidFill>
                <a:srgbClr val="002060"/>
              </a:solidFill>
            </a:endParaRPr>
          </a:p>
          <a:p>
            <a:pPr algn="ctr" eaLnBrk="1" hangingPunct="1"/>
            <a:endParaRPr lang="ru-RU" smtClean="0">
              <a:solidFill>
                <a:srgbClr val="002060"/>
              </a:solidFill>
            </a:endParaRPr>
          </a:p>
          <a:p>
            <a:pPr algn="ctr" eaLnBrk="1" hangingPunct="1"/>
            <a:endParaRPr lang="ru-RU" smtClean="0">
              <a:solidFill>
                <a:srgbClr val="002060"/>
              </a:solidFill>
            </a:endParaRPr>
          </a:p>
          <a:p>
            <a:pPr algn="ctr" eaLnBrk="1" hangingPunct="1"/>
            <a:endParaRPr lang="ru-RU" smtClean="0">
              <a:solidFill>
                <a:srgbClr val="002060"/>
              </a:solidFill>
            </a:endParaRPr>
          </a:p>
          <a:p>
            <a:pPr algn="ctr" eaLnBrk="1" hangingPunct="1"/>
            <a:endParaRPr lang="ru-RU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002060"/>
                </a:solidFill>
              </a:rPr>
              <a:t>    Мы сейчас начнём с разминки, всё ответим без запинки. Выпал сложный вам вопрос, думайте, не вешав нос. Коль вопрос по силе вам, отвечай скорее нам! </a:t>
            </a:r>
          </a:p>
          <a:p>
            <a:pPr eaLnBrk="1" hangingPunct="1"/>
            <a:endParaRPr lang="ru-RU" smtClean="0">
              <a:solidFill>
                <a:srgbClr val="002060"/>
              </a:solidFill>
            </a:endParaRPr>
          </a:p>
          <a:p>
            <a:pPr algn="ctr" eaLnBrk="1" hangingPunct="1"/>
            <a:endParaRPr lang="ru-RU" smtClean="0">
              <a:solidFill>
                <a:srgbClr val="002060"/>
              </a:solidFill>
            </a:endParaRPr>
          </a:p>
          <a:p>
            <a:pPr algn="ctr" eaLnBrk="1" hangingPunct="1"/>
            <a:endParaRPr lang="ru-RU" smtClean="0">
              <a:solidFill>
                <a:srgbClr val="002060"/>
              </a:solidFill>
            </a:endParaRPr>
          </a:p>
        </p:txBody>
      </p:sp>
      <p:pic>
        <p:nvPicPr>
          <p:cNvPr id="21507" name="Picture 2" descr="C:\Program Files\Microsoft Office\MEDIA\CAGCAT10\j030148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857375"/>
            <a:ext cx="318928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5DDF4-269C-4804-A7A6-094479F1ED76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441450" y="225425"/>
            <a:ext cx="7467600" cy="1219200"/>
          </a:xfrm>
        </p:spPr>
        <p:txBody>
          <a:bodyPr/>
          <a:lstStyle/>
          <a:p>
            <a:pPr eaLnBrk="1" hangingPunct="1"/>
            <a:r>
              <a:rPr lang="ru-RU" sz="2800" smtClean="0"/>
              <a:t>    3 страница «Попробуй, объясни»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002060"/>
                </a:solidFill>
              </a:rPr>
              <a:t>    Как происходит испарение, теоретически мы объясняем! И обратное явление, когда пар в жидкость превращаем! И это не сенсация –  всего лишь конденсация!</a:t>
            </a:r>
          </a:p>
          <a:p>
            <a:pPr eaLnBrk="1" hangingPunct="1"/>
            <a:endParaRPr lang="ru-RU" smtClean="0"/>
          </a:p>
        </p:txBody>
      </p:sp>
      <p:pic>
        <p:nvPicPr>
          <p:cNvPr id="22531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000250"/>
            <a:ext cx="292893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5C7848-EB32-44E2-94CD-0BE09EAD3FCB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Каким молекулам легче всего покинуть жидкость?</a:t>
            </a:r>
          </a:p>
        </p:txBody>
      </p:sp>
      <p:pic>
        <p:nvPicPr>
          <p:cNvPr id="23554" name="Содержимое 4" descr="img281.t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9975" y="1676400"/>
            <a:ext cx="6927850" cy="4876800"/>
          </a:xfrm>
        </p:spPr>
      </p:pic>
      <p:sp>
        <p:nvSpPr>
          <p:cNvPr id="235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757F79-D795-4803-B59B-319F18758AF0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"Физика-Первое Сентября" № 23/2010</a:t>
            </a:r>
          </a:p>
        </p:txBody>
      </p:sp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Проанализируйте процессы, </a:t>
            </a:r>
            <a:br>
              <a:rPr lang="ru-RU" sz="2800" smtClean="0"/>
            </a:br>
            <a:r>
              <a:rPr lang="ru-RU" sz="2800" smtClean="0"/>
              <a:t>                     изображённые на рисунке.</a:t>
            </a:r>
          </a:p>
        </p:txBody>
      </p:sp>
      <p:pic>
        <p:nvPicPr>
          <p:cNvPr id="24578" name="Содержимое 4" descr="img282.t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6625" y="1676400"/>
            <a:ext cx="4654550" cy="4876800"/>
          </a:xfrm>
        </p:spPr>
      </p:pic>
      <p:sp>
        <p:nvSpPr>
          <p:cNvPr id="2457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B27390-A030-44D0-8726-6D02C2E1585B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дицина">
  <a:themeElements>
    <a:clrScheme name="Шаблон оформления 'Медицина'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66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AAB8"/>
      </a:accent5>
      <a:accent6>
        <a:srgbClr val="00008A"/>
      </a:accent6>
      <a:hlink>
        <a:srgbClr val="2660B6"/>
      </a:hlink>
      <a:folHlink>
        <a:srgbClr val="875FDF"/>
      </a:folHlink>
    </a:clrScheme>
    <a:fontScheme name="Шаблон оформления 'Медицина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'Медицина'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0066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00008A"/>
        </a:accent6>
        <a:hlink>
          <a:srgbClr val="2660B6"/>
        </a:hlink>
        <a:folHlink>
          <a:srgbClr val="875F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медицина</Template>
  <TotalTime>450</TotalTime>
  <Words>583</Words>
  <Application>Microsoft Office PowerPoint</Application>
  <PresentationFormat>Экран (4:3)</PresentationFormat>
  <Paragraphs>119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Times New Roman</vt:lpstr>
      <vt:lpstr>Arial</vt:lpstr>
      <vt:lpstr>Wingdings</vt:lpstr>
      <vt:lpstr>медицина</vt:lpstr>
      <vt:lpstr>медицина</vt:lpstr>
      <vt:lpstr>Испарение и конденсация</vt:lpstr>
      <vt:lpstr>Науку всё глубже постигнуть стремись, Познанием вечного жаждой томись. Лишь первых познаний блеснёт тебе свет, Узнаешь: предела для знания нет!  </vt:lpstr>
      <vt:lpstr>Страница  «Поэтом можешь ты не быть, но физику узнать обязан!»</vt:lpstr>
      <vt:lpstr>Тема урока:</vt:lpstr>
      <vt:lpstr>Цель урока:</vt:lpstr>
      <vt:lpstr>        2 страница «Ты мне, я тебе» </vt:lpstr>
      <vt:lpstr>    3 страница «Попробуй, объясни»</vt:lpstr>
      <vt:lpstr>Каким молекулам легче всего покинуть жидкость?</vt:lpstr>
      <vt:lpstr>Проанализируйте процессы,                       изображённые на рисунке.</vt:lpstr>
      <vt:lpstr>      Испарение и конденсация</vt:lpstr>
      <vt:lpstr>         4 страница  «Опыт! Опыт!»</vt:lpstr>
      <vt:lpstr>                Вопросы, вопросы!</vt:lpstr>
      <vt:lpstr>Скорость испарения жидкости зависит :</vt:lpstr>
      <vt:lpstr>             Эксперимент № 1</vt:lpstr>
      <vt:lpstr>          Эксперимент № 2</vt:lpstr>
      <vt:lpstr>          Эксперимент № 3</vt:lpstr>
      <vt:lpstr>       Эксперимент № 4 </vt:lpstr>
      <vt:lpstr>           Страница «Порешаем!»</vt:lpstr>
      <vt:lpstr>Решение качественных задач (мозайка)</vt:lpstr>
      <vt:lpstr>Страница «Доверяй, но проверяй!»</vt:lpstr>
      <vt:lpstr>                    Рефлексия </vt:lpstr>
      <vt:lpstr>Домашнее задание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Испарение и конденсация</dc:title>
  <dc:creator>Света</dc:creator>
  <cp:lastModifiedBy>User</cp:lastModifiedBy>
  <cp:revision>50</cp:revision>
  <dcterms:created xsi:type="dcterms:W3CDTF">2010-01-23T08:55:11Z</dcterms:created>
  <dcterms:modified xsi:type="dcterms:W3CDTF">2010-09-26T05:04:25Z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TC011408261049</vt:lpwstr>
  </property>
</Properties>
</file>